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6"/>
  </p:notesMasterIdLst>
  <p:sldIdLst>
    <p:sldId id="256" r:id="rId4"/>
    <p:sldId id="368" r:id="rId5"/>
    <p:sldId id="349" r:id="rId7"/>
    <p:sldId id="354" r:id="rId8"/>
    <p:sldId id="350" r:id="rId9"/>
    <p:sldId id="351" r:id="rId10"/>
    <p:sldId id="352" r:id="rId11"/>
    <p:sldId id="353" r:id="rId12"/>
    <p:sldId id="356" r:id="rId13"/>
    <p:sldId id="355" r:id="rId14"/>
    <p:sldId id="362" r:id="rId15"/>
    <p:sldId id="363" r:id="rId16"/>
    <p:sldId id="364" r:id="rId17"/>
    <p:sldId id="365" r:id="rId18"/>
    <p:sldId id="366" r:id="rId19"/>
    <p:sldId id="36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36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E18D-D267-41CD-939B-67D7400EA9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2BFF-CF86-4A4D-B2AE-372F0F9C3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t="12301" r="1751" b="160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600" y="1310400"/>
            <a:ext cx="4971600" cy="1076400"/>
          </a:xfrm>
        </p:spPr>
        <p:txBody>
          <a:bodyPr anchor="b">
            <a:noAutofit/>
          </a:bodyPr>
          <a:lstStyle>
            <a:lvl1pPr algn="ctr">
              <a:defRPr sz="32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43600" y="2408400"/>
            <a:ext cx="3927600" cy="4068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363663" y="382588"/>
            <a:ext cx="10672762" cy="58181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t="12301" r="1751" b="160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600" y="1310400"/>
            <a:ext cx="4971600" cy="1076400"/>
          </a:xfrm>
        </p:spPr>
        <p:txBody>
          <a:bodyPr anchor="b">
            <a:noAutofit/>
          </a:bodyPr>
          <a:lstStyle>
            <a:lvl1pPr algn="ctr">
              <a:defRPr sz="32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43600" y="2408400"/>
            <a:ext cx="3927600" cy="4068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8" name="MH_Title"/>
          <p:cNvSpPr/>
          <p:nvPr userDrawn="1">
            <p:custDataLst>
              <p:tags r:id="rId2"/>
            </p:custDataLst>
          </p:nvPr>
        </p:nvSpPr>
        <p:spPr>
          <a:xfrm>
            <a:off x="3911910" y="3069771"/>
            <a:ext cx="5156151" cy="634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anchor="ctr">
            <a:normAutofit/>
          </a:bodyPr>
          <a:lstStyle/>
          <a:p>
            <a:endParaRPr lang="zh-CN" altLang="en-US" sz="3200" dirty="0">
              <a:solidFill>
                <a:srgbClr val="FFFFFF"/>
              </a:solidFill>
            </a:endParaRPr>
          </a:p>
        </p:txBody>
      </p:sp>
      <p:cxnSp>
        <p:nvCxnSpPr>
          <p:cNvPr id="9" name="MH_Others_1"/>
          <p:cNvCxnSpPr/>
          <p:nvPr userDrawn="1">
            <p:custDataLst>
              <p:tags r:id="rId3"/>
            </p:custDataLst>
          </p:nvPr>
        </p:nvCxnSpPr>
        <p:spPr>
          <a:xfrm>
            <a:off x="3384812" y="3788229"/>
            <a:ext cx="5806551" cy="0"/>
          </a:xfrm>
          <a:prstGeom prst="line">
            <a:avLst/>
          </a:prstGeom>
          <a:ln w="22225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13200" y="3070800"/>
            <a:ext cx="5155200" cy="633600"/>
          </a:xfrm>
        </p:spPr>
        <p:txBody>
          <a:bodyPr lIns="144000" tIns="0" rIns="0" bIns="0" anchor="ctr" anchorCtr="0"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3"/>
            <a:ext cx="5080000" cy="4932363"/>
          </a:xfrm>
        </p:spPr>
        <p:txBody>
          <a:bodyPr/>
          <a:lstStyle/>
          <a:p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4" y="1244603"/>
            <a:ext cx="5094116" cy="4932363"/>
          </a:xfrm>
        </p:spPr>
        <p:txBody>
          <a:bodyPr/>
          <a:lstStyle>
            <a:lvl2pPr marL="360045" marR="0" indent="0" algn="just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</a:lstStyle>
          <a:p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6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6" y="2200274"/>
            <a:ext cx="5157787" cy="3684588"/>
          </a:xfrm>
        </p:spPr>
        <p:txBody>
          <a:bodyPr/>
          <a:lstStyle>
            <a:lvl1pPr>
              <a:defRPr sz="2400"/>
            </a:lvl1pPr>
            <a:lvl2pPr marL="539750" indent="-179705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/>
            </a:lvl2pPr>
            <a:lvl3pPr marL="828040" indent="-179705">
              <a:buFont typeface="Arial" panose="020B0604020202020204" pitchFamily="34" charset="0"/>
              <a:buChar char="•"/>
              <a:defRPr sz="1800"/>
            </a:lvl3pPr>
            <a:lvl4pPr indent="-179705">
              <a:defRPr sz="1800"/>
            </a:lvl4pPr>
            <a:lvl5pPr>
              <a:defRPr sz="1800"/>
            </a:lvl5pPr>
          </a:lstStyle>
          <a:p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7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7" y="2200274"/>
            <a:ext cx="5183188" cy="3684588"/>
          </a:xfrm>
        </p:spPr>
        <p:txBody>
          <a:bodyPr/>
          <a:lstStyle>
            <a:lvl1pPr>
              <a:defRPr sz="2400"/>
            </a:lvl1pPr>
            <a:lvl2pPr marL="739140" indent="-34290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75200" y="3718800"/>
            <a:ext cx="4111200" cy="91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 rot="5400000">
            <a:off x="5038799" y="3420164"/>
            <a:ext cx="6840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>
            <p:custDataLst>
              <p:tags r:id="rId3"/>
            </p:custDataLst>
          </p:nvPr>
        </p:nvCxnSpPr>
        <p:spPr>
          <a:xfrm rot="5400000">
            <a:off x="5214899" y="3420164"/>
            <a:ext cx="6840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>
            <p:custDataLst>
              <p:tags r:id="rId4"/>
            </p:custDataLst>
          </p:nvPr>
        </p:nvCxnSpPr>
        <p:spPr>
          <a:xfrm>
            <a:off x="0" y="3805485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0" y="3971597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 userDrawn="1">
            <p:custDataLst>
              <p:tags r:id="rId6"/>
            </p:custDataLst>
          </p:nvPr>
        </p:nvCxnSpPr>
        <p:spPr>
          <a:xfrm>
            <a:off x="0" y="4550432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>
            <a:off x="0" y="4387723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529098" y="365125"/>
            <a:ext cx="1182511" cy="61416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762540" y="365125"/>
            <a:ext cx="8642380" cy="6141692"/>
          </a:xfrm>
        </p:spPr>
        <p:txBody>
          <a:bodyPr vert="eaVert"/>
          <a:lstStyle>
            <a:lvl1pPr>
              <a:defRPr sz="2400"/>
            </a:lvl1pPr>
            <a:lvl2pPr marL="0" indent="0">
              <a:buNone/>
              <a:defRPr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363663" y="382588"/>
            <a:ext cx="10672762" cy="58181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8" name="MH_Title"/>
          <p:cNvSpPr/>
          <p:nvPr>
            <p:custDataLst>
              <p:tags r:id="rId2"/>
            </p:custDataLst>
          </p:nvPr>
        </p:nvSpPr>
        <p:spPr>
          <a:xfrm>
            <a:off x="3911910" y="3069771"/>
            <a:ext cx="5156151" cy="634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anchor="ctr">
            <a:normAutofit/>
          </a:bodyPr>
          <a:lstStyle/>
          <a:p>
            <a:endParaRPr lang="zh-CN" altLang="en-US" sz="3200" dirty="0">
              <a:solidFill>
                <a:srgbClr val="FFFFFF"/>
              </a:solidFill>
            </a:endParaRPr>
          </a:p>
        </p:txBody>
      </p:sp>
      <p:cxnSp>
        <p:nvCxnSpPr>
          <p:cNvPr id="9" name="MH_Others_1"/>
          <p:cNvCxnSpPr/>
          <p:nvPr>
            <p:custDataLst>
              <p:tags r:id="rId3"/>
            </p:custDataLst>
          </p:nvPr>
        </p:nvCxnSpPr>
        <p:spPr>
          <a:xfrm>
            <a:off x="3384812" y="3788229"/>
            <a:ext cx="5806551" cy="0"/>
          </a:xfrm>
          <a:prstGeom prst="line">
            <a:avLst/>
          </a:prstGeom>
          <a:ln w="22225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13200" y="3070800"/>
            <a:ext cx="5155200" cy="633600"/>
          </a:xfrm>
        </p:spPr>
        <p:txBody>
          <a:bodyPr lIns="144000" tIns="0" rIns="0" bIns="0" anchor="ctr" anchorCtr="0"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3"/>
            <a:ext cx="5080000" cy="4932363"/>
          </a:xfrm>
        </p:spPr>
        <p:txBody>
          <a:bodyPr/>
          <a:lstStyle/>
          <a:p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4" y="1244603"/>
            <a:ext cx="5094116" cy="4932363"/>
          </a:xfrm>
        </p:spPr>
        <p:txBody>
          <a:bodyPr/>
          <a:lstStyle>
            <a:lvl2pPr marL="360045" marR="0" indent="0" algn="just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</a:lstStyle>
          <a:p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6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6" y="2200274"/>
            <a:ext cx="5157787" cy="3684588"/>
          </a:xfrm>
        </p:spPr>
        <p:txBody>
          <a:bodyPr/>
          <a:lstStyle>
            <a:lvl1pPr>
              <a:defRPr sz="2400"/>
            </a:lvl1pPr>
            <a:lvl2pPr marL="539750" indent="-179705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/>
            </a:lvl2pPr>
            <a:lvl3pPr marL="828040" indent="-179705">
              <a:buFont typeface="Arial" panose="020B0604020202020204" pitchFamily="34" charset="0"/>
              <a:buChar char="•"/>
              <a:defRPr sz="1800"/>
            </a:lvl3pPr>
            <a:lvl4pPr indent="-179705">
              <a:defRPr sz="1800"/>
            </a:lvl4pPr>
            <a:lvl5pPr>
              <a:defRPr sz="1800"/>
            </a:lvl5pPr>
          </a:lstStyle>
          <a:p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7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7" y="2200274"/>
            <a:ext cx="5183188" cy="3684588"/>
          </a:xfrm>
        </p:spPr>
        <p:txBody>
          <a:bodyPr/>
          <a:lstStyle>
            <a:lvl1pPr>
              <a:defRPr sz="2400"/>
            </a:lvl1pPr>
            <a:lvl2pPr marL="739140" indent="-34290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75200" y="3718800"/>
            <a:ext cx="4111200" cy="91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cxnSp>
        <p:nvCxnSpPr>
          <p:cNvPr id="6" name="直接连接符 5"/>
          <p:cNvCxnSpPr/>
          <p:nvPr>
            <p:custDataLst>
              <p:tags r:id="rId2"/>
            </p:custDataLst>
          </p:nvPr>
        </p:nvCxnSpPr>
        <p:spPr>
          <a:xfrm rot="5400000">
            <a:off x="5038799" y="3420164"/>
            <a:ext cx="6840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 rot="5400000">
            <a:off x="5214899" y="3420164"/>
            <a:ext cx="6840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>
            <a:off x="0" y="3805485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>
          <a:xfrm>
            <a:off x="0" y="3971597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6"/>
            </p:custDataLst>
          </p:nvPr>
        </p:nvCxnSpPr>
        <p:spPr>
          <a:xfrm>
            <a:off x="0" y="4550432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直接连接符 9"/>
          <p:cNvCxnSpPr/>
          <p:nvPr>
            <p:custDataLst>
              <p:tags r:id="rId7"/>
            </p:custDataLst>
          </p:nvPr>
        </p:nvCxnSpPr>
        <p:spPr>
          <a:xfrm>
            <a:off x="0" y="4387723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529098" y="365125"/>
            <a:ext cx="1182511" cy="61416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762540" y="365125"/>
            <a:ext cx="8642380" cy="6141692"/>
          </a:xfrm>
        </p:spPr>
        <p:txBody>
          <a:bodyPr vert="eaVert"/>
          <a:lstStyle>
            <a:lvl1pPr>
              <a:defRPr sz="2400"/>
            </a:lvl1pPr>
            <a:lvl2pPr marL="0" indent="0">
              <a:buNone/>
              <a:defRPr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jpeg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image" Target="../media/image3.jpe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26028" r="6166" b="4484"/>
          <a:stretch>
            <a:fillRect/>
          </a:stretch>
        </p:blipFill>
        <p:spPr>
          <a:xfrm>
            <a:off x="-2" y="2337829"/>
            <a:ext cx="7899402" cy="4520171"/>
          </a:xfrm>
          <a:prstGeom prst="rect">
            <a:avLst/>
          </a:prstGeom>
        </p:spPr>
      </p:pic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1138687" y="1133475"/>
            <a:ext cx="10488872" cy="5100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	</a:t>
            </a:r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  <a:p>
            <a:pPr lvl="1"/>
            <a:endParaRPr lang="zh-CN" altLang="en-US" dirty="0" smtClean="0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73101" y="213919"/>
            <a:ext cx="10954459" cy="796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61950" indent="-36195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2"/>
        </a:buClr>
        <a:buSzPct val="50000"/>
        <a:buFont typeface="Wingdings 2" panose="05020102010507070707" pitchFamily="18" charset="2"/>
        <a:buChar char=""/>
        <a:defRPr lang="zh-CN" altLang="en-US" sz="2400" b="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360045" indent="0" algn="just" defTabSz="685800" rtl="0" eaLnBrk="1" latinLnBrk="0" hangingPunct="1"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26028" r="6166" b="4484"/>
          <a:stretch>
            <a:fillRect/>
          </a:stretch>
        </p:blipFill>
        <p:spPr>
          <a:xfrm>
            <a:off x="-2" y="2337829"/>
            <a:ext cx="7899402" cy="4520171"/>
          </a:xfrm>
          <a:prstGeom prst="rect">
            <a:avLst/>
          </a:prstGeom>
        </p:spPr>
      </p:pic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1138687" y="1133475"/>
            <a:ext cx="10488872" cy="5100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	</a:t>
            </a:r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  <a:p>
            <a:pPr lvl="1"/>
            <a:endParaRPr lang="zh-CN" altLang="en-US" dirty="0" smtClean="0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73101" y="213919"/>
            <a:ext cx="10954459" cy="796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19BD157-D4F1-4157-8F92-0FB3CBF7FE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5CFA8F-A52A-4C8E-8BE0-81C0E17726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61950" indent="-36195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2"/>
        </a:buClr>
        <a:buSzPct val="50000"/>
        <a:buFont typeface="Wingdings 2" panose="05020102010507070707" pitchFamily="18" charset="2"/>
        <a:buChar char=""/>
        <a:defRPr lang="zh-CN" altLang="en-US" sz="2400" b="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360045" indent="0" algn="just" defTabSz="685800" rtl="0" eaLnBrk="1" latinLnBrk="0" hangingPunct="1"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8.xml"/><Relationship Id="rId2" Type="http://schemas.openxmlformats.org/officeDocument/2006/relationships/image" Target="../media/image4.png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17.xml"/><Relationship Id="rId17" Type="http://schemas.openxmlformats.org/officeDocument/2006/relationships/tags" Target="../tags/tag35.xml"/><Relationship Id="rId16" Type="http://schemas.openxmlformats.org/officeDocument/2006/relationships/tags" Target="../tags/tag34.xml"/><Relationship Id="rId15" Type="http://schemas.openxmlformats.org/officeDocument/2006/relationships/tags" Target="../tags/tag33.xml"/><Relationship Id="rId14" Type="http://schemas.openxmlformats.org/officeDocument/2006/relationships/tags" Target="../tags/tag32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711450" y="1409065"/>
            <a:ext cx="9126220" cy="11417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046FB6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1pPr>
          </a:lstStyle>
          <a:p>
            <a:r>
              <a:rPr lang="en-US" altLang="zh-CN" sz="4800" dirty="0"/>
              <a:t>2023</a:t>
            </a:r>
            <a:r>
              <a:rPr lang="zh-CN" altLang="zh-CN" sz="4800" dirty="0"/>
              <a:t>年毕业生还款</a:t>
            </a:r>
            <a:r>
              <a:rPr lang="zh-CN" altLang="zh-CN" sz="4800" dirty="0">
                <a:solidFill>
                  <a:srgbClr val="0070C0"/>
                </a:solidFill>
              </a:rPr>
              <a:t>流程</a:t>
            </a:r>
            <a:endParaRPr lang="zh-CN" altLang="zh-CN" sz="4800" dirty="0">
              <a:solidFill>
                <a:srgbClr val="0070C0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575" y="488950"/>
            <a:ext cx="2397760" cy="21412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6945" y="42545"/>
            <a:ext cx="7555865" cy="677354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194810" y="1828165"/>
            <a:ext cx="2188210" cy="787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710055" y="161925"/>
            <a:ext cx="7738745" cy="582930"/>
          </a:xfrm>
        </p:spPr>
        <p:txBody>
          <a:bodyPr>
            <a:normAutofit/>
          </a:bodyPr>
          <a:lstStyle/>
          <a:p>
            <a:r>
              <a:rPr lang="en-US" altLang="zh-CN">
                <a:solidFill>
                  <a:srgbClr val="0070C0"/>
                </a:solidFill>
                <a:sym typeface="+mn-ea"/>
              </a:rPr>
              <a:t>3</a:t>
            </a:r>
            <a:r>
              <a:rPr>
                <a:solidFill>
                  <a:srgbClr val="0070C0"/>
                </a:solidFill>
                <a:sym typeface="+mn-ea"/>
              </a:rPr>
              <a:t>、支付宝还款流程</a:t>
            </a:r>
            <a:endParaRPr lang="zh-CN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93010" y="1000125"/>
            <a:ext cx="510286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登录支付宝账户添加助学贷款还款应用</a:t>
            </a:r>
            <a:endParaRPr lang="zh-CN" altLang="en-US" sz="24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1952596" y="1428736"/>
            <a:ext cx="7858148" cy="5057791"/>
            <a:chOff x="428596" y="1428736"/>
            <a:chExt cx="7858148" cy="5057791"/>
          </a:xfrm>
        </p:grpSpPr>
        <p:pic>
          <p:nvPicPr>
            <p:cNvPr id="14" name="图片 13" descr="QQ图片20160321105219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28596" y="1428736"/>
              <a:ext cx="7858148" cy="2241133"/>
            </a:xfrm>
            <a:prstGeom prst="rect">
              <a:avLst/>
            </a:prstGeom>
          </p:spPr>
        </p:pic>
        <p:pic>
          <p:nvPicPr>
            <p:cNvPr id="15" name="图片 14" descr="QQ图片2016032110523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4480" y="3714752"/>
              <a:ext cx="5486400" cy="2771775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845598" y="1429052"/>
            <a:ext cx="7858180" cy="5357851"/>
            <a:chOff x="357158" y="1357297"/>
            <a:chExt cx="7858180" cy="5357851"/>
          </a:xfrm>
        </p:grpSpPr>
        <p:pic>
          <p:nvPicPr>
            <p:cNvPr id="17" name="图片 16" descr="QQ图片2016032110525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158" y="1357297"/>
              <a:ext cx="7858180" cy="325654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图片 17" descr="QQ图片20160321105318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7356" y="4500570"/>
              <a:ext cx="5072098" cy="22145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0800000" flipV="1">
            <a:off x="1324610" y="295910"/>
            <a:ext cx="747649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支付宝主动还款：</a:t>
            </a:r>
            <a:r>
              <a:rPr lang="en-US" altLang="zh-CN" sz="2400" dirty="0" smtClean="0"/>
              <a:t>2.1</a:t>
            </a:r>
            <a:r>
              <a:rPr lang="zh-CN" altLang="en-US" sz="2400" dirty="0" smtClean="0"/>
              <a:t>点击“助学贷款还款”并选中“我要还款”</a:t>
            </a:r>
            <a:endParaRPr lang="zh-CN" altLang="en-US" sz="24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1685260" y="1154098"/>
            <a:ext cx="8358246" cy="5175963"/>
            <a:chOff x="285720" y="1357298"/>
            <a:chExt cx="8358246" cy="5175963"/>
          </a:xfrm>
        </p:grpSpPr>
        <p:pic>
          <p:nvPicPr>
            <p:cNvPr id="11" name="图片 10" descr="QQ图片20160321105329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57356" y="1357298"/>
              <a:ext cx="6786610" cy="5175963"/>
            </a:xfrm>
            <a:prstGeom prst="rect">
              <a:avLst/>
            </a:prstGeom>
          </p:spPr>
        </p:pic>
        <p:sp>
          <p:nvSpPr>
            <p:cNvPr id="12" name="圆角矩形 11"/>
            <p:cNvSpPr/>
            <p:nvPr/>
          </p:nvSpPr>
          <p:spPr>
            <a:xfrm>
              <a:off x="285720" y="1357298"/>
              <a:ext cx="1571636" cy="485778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可直接选择“我要还款”进行下一步，或先查看还款功能演示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6135" y="397510"/>
            <a:ext cx="881888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支付宝主动还款：</a:t>
            </a:r>
            <a:r>
              <a:rPr lang="en-US" altLang="zh-CN" sz="2400" dirty="0" smtClean="0"/>
              <a:t>2.2</a:t>
            </a:r>
            <a:r>
              <a:rPr lang="zh-CN" altLang="en-US" sz="2400" dirty="0" smtClean="0"/>
              <a:t>输入还款支付宝账户、还款人身份证号查询还款金额</a:t>
            </a:r>
            <a:endParaRPr lang="zh-CN" altLang="en-US" sz="24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2738414" y="1357298"/>
            <a:ext cx="7358114" cy="4873177"/>
            <a:chOff x="1214414" y="1357298"/>
            <a:chExt cx="7358114" cy="4873177"/>
          </a:xfrm>
        </p:grpSpPr>
        <p:pic>
          <p:nvPicPr>
            <p:cNvPr id="9" name="图片 8" descr="QQ图片20160321105344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4414" y="1357298"/>
              <a:ext cx="6705619" cy="487317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右箭头 9"/>
            <p:cNvSpPr/>
            <p:nvPr/>
          </p:nvSpPr>
          <p:spPr>
            <a:xfrm>
              <a:off x="5000628" y="2500306"/>
              <a:ext cx="571504" cy="142876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5643570" y="2071678"/>
              <a:ext cx="2928958" cy="71438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 smtClean="0">
                  <a:solidFill>
                    <a:schemeClr val="tx1"/>
                  </a:solidFill>
                </a:rPr>
                <a:t>必须为贷款系统内或贷款合同上的助学贷款支付宝账户，不能填本人其他支付宝账户否则无法查询到还款信息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右箭头 11"/>
            <p:cNvSpPr/>
            <p:nvPr/>
          </p:nvSpPr>
          <p:spPr>
            <a:xfrm>
              <a:off x="5000628" y="2928934"/>
              <a:ext cx="571504" cy="142876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5643570" y="2928934"/>
              <a:ext cx="2928958" cy="71438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 smtClean="0">
                  <a:solidFill>
                    <a:schemeClr val="tx1"/>
                  </a:solidFill>
                </a:rPr>
                <a:t>必须为贷款学生申请贷款时所用的身份证号，否则无法查询到换信息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23315" y="453390"/>
            <a:ext cx="54965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支付宝主动还款：</a:t>
            </a:r>
            <a:r>
              <a:rPr lang="en-US" altLang="zh-CN" sz="2400" dirty="0" smtClean="0"/>
              <a:t>2.4</a:t>
            </a:r>
            <a:r>
              <a:rPr lang="zh-CN" altLang="en-US" sz="2400" dirty="0" smtClean="0"/>
              <a:t>还款成功</a:t>
            </a:r>
            <a:endParaRPr lang="zh-CN" altLang="en-US" sz="2400" dirty="0"/>
          </a:p>
        </p:txBody>
      </p:sp>
      <p:pic>
        <p:nvPicPr>
          <p:cNvPr id="6" name="图片 5" descr="QQ图片2016032114404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2662" y="1357298"/>
            <a:ext cx="6153150" cy="181927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166910" y="1357298"/>
            <a:ext cx="7657143" cy="4600000"/>
            <a:chOff x="642910" y="1357298"/>
            <a:chExt cx="7657143" cy="4600000"/>
          </a:xfrm>
        </p:grpSpPr>
        <p:grpSp>
          <p:nvGrpSpPr>
            <p:cNvPr id="13" name="组合 12"/>
            <p:cNvGrpSpPr/>
            <p:nvPr/>
          </p:nvGrpSpPr>
          <p:grpSpPr>
            <a:xfrm>
              <a:off x="642910" y="1357298"/>
              <a:ext cx="7657143" cy="4600000"/>
              <a:chOff x="642910" y="1357298"/>
              <a:chExt cx="7657143" cy="4600000"/>
            </a:xfrm>
          </p:grpSpPr>
          <p:pic>
            <p:nvPicPr>
              <p:cNvPr id="7" name="图片 6" descr="QQ图片20160321144237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2910" y="1357298"/>
                <a:ext cx="7657143" cy="4600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000628" y="2928934"/>
                <a:ext cx="2857520" cy="11887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还款成功后可查看交易记录，并根据需要按照系统提示申请并导出电子对账单</a:t>
                </a:r>
                <a:endParaRPr lang="zh-CN" altLang="en-US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285984" y="3071810"/>
              <a:ext cx="1785950" cy="25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 smtClean="0"/>
                <a:t>姓名</a:t>
              </a:r>
              <a:endParaRPr lang="zh-CN" altLang="en-US" sz="1100" dirty="0" smtClean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5984" y="3643314"/>
              <a:ext cx="1785950" cy="25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latin typeface="+mn-ea"/>
                </a:rPr>
                <a:t>411******************</a:t>
              </a:r>
              <a:endParaRPr lang="zh-CN" altLang="en-US" sz="1100" dirty="0" smtClean="0"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14550" y="163195"/>
            <a:ext cx="582612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支付宝主动还款：</a:t>
            </a:r>
            <a:r>
              <a:rPr lang="en-US" altLang="zh-CN" sz="2400" dirty="0" smtClean="0"/>
              <a:t>2.3</a:t>
            </a:r>
            <a:r>
              <a:rPr lang="zh-CN" altLang="en-US" sz="2400" dirty="0" smtClean="0"/>
              <a:t>确定还款本息金额，并进行还款</a:t>
            </a:r>
            <a:endParaRPr lang="zh-CN" altLang="en-US" sz="2400" dirty="0"/>
          </a:p>
        </p:txBody>
      </p:sp>
      <p:pic>
        <p:nvPicPr>
          <p:cNvPr id="17" name="图片 16" descr="QQ图片20160321111826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9852" y="1357298"/>
            <a:ext cx="6219825" cy="4667250"/>
          </a:xfrm>
          <a:prstGeom prst="rect">
            <a:avLst/>
          </a:prstGeom>
        </p:spPr>
      </p:pic>
      <p:pic>
        <p:nvPicPr>
          <p:cNvPr id="18" name="图片 17" descr="QQ图片201603211120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20" y="1116965"/>
            <a:ext cx="6388735" cy="4993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图片2016032114432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0" y="749300"/>
            <a:ext cx="6075045" cy="5894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19530" y="203835"/>
            <a:ext cx="503745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2.支付宝主动还款：</a:t>
            </a:r>
            <a:r>
              <a:rPr lang="en-US" altLang="zh-CN" sz="2400" dirty="0" smtClean="0"/>
              <a:t>2.4</a:t>
            </a:r>
            <a:r>
              <a:rPr lang="zh-CN" altLang="en-US" sz="2400" dirty="0" smtClean="0"/>
              <a:t>还款成功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>
            <p:custDataLst>
              <p:tags r:id="rId1"/>
            </p:custDataLst>
          </p:nvPr>
        </p:nvGrpSpPr>
        <p:grpSpPr>
          <a:xfrm>
            <a:off x="2205874" y="2014408"/>
            <a:ext cx="5019903" cy="858418"/>
            <a:chOff x="2643187" y="2057399"/>
            <a:chExt cx="3860802" cy="626533"/>
          </a:xfrm>
        </p:grpSpPr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2702453" y="2057399"/>
              <a:ext cx="3132666" cy="6265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rgbClr val="0070C0"/>
                  </a:solidFill>
                  <a:sym typeface="+mn-ea"/>
                </a:rPr>
                <a:t>1</a:t>
              </a:r>
              <a:r>
                <a:rPr>
                  <a:solidFill>
                    <a:srgbClr val="0070C0"/>
                  </a:solidFill>
                  <a:sym typeface="+mn-ea"/>
                </a:rPr>
                <a:t>、毕业确认申请</a:t>
              </a:r>
              <a:endParaRPr lang="en-US" altLang="zh-CN" smtClean="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" name="五边形 4"/>
            <p:cNvSpPr/>
            <p:nvPr>
              <p:custDataLst>
                <p:tags r:id="rId3"/>
              </p:custDataLst>
            </p:nvPr>
          </p:nvSpPr>
          <p:spPr>
            <a:xfrm>
              <a:off x="6021390" y="2171698"/>
              <a:ext cx="482599" cy="39793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rgbClr val="FEFFFF"/>
                  </a:solidFill>
                  <a:sym typeface="Arial" panose="020B0604020202020204" pitchFamily="34" charset="0"/>
                </a:rPr>
                <a:t>A</a:t>
              </a:r>
              <a:endParaRPr lang="zh-CN" altLang="en-US" dirty="0">
                <a:solidFill>
                  <a:srgbClr val="FE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2643187" y="2057399"/>
              <a:ext cx="59266" cy="626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5"/>
              </p:custDataLst>
            </p:nvPr>
          </p:nvSpPr>
          <p:spPr>
            <a:xfrm>
              <a:off x="5835121" y="2057399"/>
              <a:ext cx="186267" cy="626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6"/>
            </p:custDataLst>
          </p:nvPr>
        </p:nvGrpSpPr>
        <p:grpSpPr>
          <a:xfrm>
            <a:off x="5728630" y="3067710"/>
            <a:ext cx="4733671" cy="858418"/>
            <a:chOff x="5352530" y="2785532"/>
            <a:chExt cx="3640661" cy="626533"/>
          </a:xfrm>
        </p:grpSpPr>
        <p:sp>
          <p:nvSpPr>
            <p:cNvPr id="10" name="五边形 9"/>
            <p:cNvSpPr/>
            <p:nvPr>
              <p:custDataLst>
                <p:tags r:id="rId7"/>
              </p:custDataLst>
            </p:nvPr>
          </p:nvSpPr>
          <p:spPr>
            <a:xfrm flipH="1">
              <a:off x="5352530" y="2899831"/>
              <a:ext cx="482599" cy="39793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rgbClr val="FEFFFF"/>
                  </a:solidFill>
                  <a:sym typeface="Arial" panose="020B0604020202020204" pitchFamily="34" charset="0"/>
                </a:rPr>
                <a:t>B</a:t>
              </a:r>
              <a:endParaRPr lang="zh-CN" altLang="en-US" dirty="0">
                <a:solidFill>
                  <a:srgbClr val="FEFFFF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835119" y="2785532"/>
              <a:ext cx="3158072" cy="626533"/>
              <a:chOff x="5835124" y="2785532"/>
              <a:chExt cx="3158072" cy="626533"/>
            </a:xfrm>
          </p:grpSpPr>
          <p:sp>
            <p:nvSpPr>
              <p:cNvPr id="9" name="矩形 8"/>
              <p:cNvSpPr/>
              <p:nvPr>
                <p:custDataLst>
                  <p:tags r:id="rId8"/>
                </p:custDataLst>
              </p:nvPr>
            </p:nvSpPr>
            <p:spPr>
              <a:xfrm flipH="1">
                <a:off x="6021395" y="2785532"/>
                <a:ext cx="2912535" cy="62653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en-US" altLang="zh-CN">
                    <a:solidFill>
                      <a:srgbClr val="0070C0"/>
                    </a:solidFill>
                    <a:sym typeface="+mn-ea"/>
                  </a:rPr>
                  <a:t>2</a:t>
                </a:r>
                <a:r>
                  <a:rPr>
                    <a:solidFill>
                      <a:srgbClr val="0070C0"/>
                    </a:solidFill>
                    <a:sym typeface="+mn-ea"/>
                  </a:rPr>
                  <a:t>、提前还款申请</a:t>
                </a:r>
                <a:endParaRPr>
                  <a:solidFill>
                    <a:srgbClr val="0070C0"/>
                  </a:solidFill>
                </a:endParaRPr>
              </a:p>
              <a:p>
                <a:pPr algn="ctr"/>
                <a:endParaRPr lang="en-US" altLang="zh-CN" smtClean="0">
                  <a:solidFill>
                    <a:schemeClr val="accent1">
                      <a:lumMod val="50000"/>
                    </a:schemeClr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1" name="矩形 10"/>
              <p:cNvSpPr/>
              <p:nvPr>
                <p:custDataLst>
                  <p:tags r:id="rId9"/>
                </p:custDataLst>
              </p:nvPr>
            </p:nvSpPr>
            <p:spPr>
              <a:xfrm flipH="1">
                <a:off x="8933930" y="2785532"/>
                <a:ext cx="59266" cy="62653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zh-CN" altLang="en-US">
                  <a:sym typeface="Arial" panose="020B0604020202020204" pitchFamily="34" charset="0"/>
                </a:endParaRPr>
              </a:p>
            </p:txBody>
          </p:sp>
          <p:sp>
            <p:nvSpPr>
              <p:cNvPr id="12" name="矩形 11"/>
              <p:cNvSpPr/>
              <p:nvPr>
                <p:custDataLst>
                  <p:tags r:id="rId10"/>
                </p:custDataLst>
              </p:nvPr>
            </p:nvSpPr>
            <p:spPr>
              <a:xfrm flipH="1">
                <a:off x="5835124" y="2785532"/>
                <a:ext cx="186270" cy="62653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zh-CN" altLang="en-US"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2" name="组合 61"/>
          <p:cNvGrpSpPr/>
          <p:nvPr>
            <p:custDataLst>
              <p:tags r:id="rId11"/>
            </p:custDataLst>
          </p:nvPr>
        </p:nvGrpSpPr>
        <p:grpSpPr>
          <a:xfrm>
            <a:off x="2205874" y="4121012"/>
            <a:ext cx="5019903" cy="858418"/>
            <a:chOff x="2643187" y="2057399"/>
            <a:chExt cx="3860802" cy="626533"/>
          </a:xfrm>
        </p:grpSpPr>
        <p:sp>
          <p:nvSpPr>
            <p:cNvPr id="69" name="矩形 68"/>
            <p:cNvSpPr/>
            <p:nvPr>
              <p:custDataLst>
                <p:tags r:id="rId12"/>
              </p:custDataLst>
            </p:nvPr>
          </p:nvSpPr>
          <p:spPr>
            <a:xfrm>
              <a:off x="2702453" y="2057399"/>
              <a:ext cx="3132666" cy="6265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rgbClr val="0070C0"/>
                  </a:solidFill>
                  <a:sym typeface="+mn-ea"/>
                </a:rPr>
                <a:t>3</a:t>
              </a:r>
              <a:r>
                <a:rPr>
                  <a:solidFill>
                    <a:srgbClr val="0070C0"/>
                  </a:solidFill>
                  <a:sym typeface="+mn-ea"/>
                </a:rPr>
                <a:t>、支付宝还款流程</a:t>
              </a:r>
              <a:endParaRPr lang="en-US" altLang="zh-CN" smtClean="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0" name="五边形 69"/>
            <p:cNvSpPr/>
            <p:nvPr>
              <p:custDataLst>
                <p:tags r:id="rId13"/>
              </p:custDataLst>
            </p:nvPr>
          </p:nvSpPr>
          <p:spPr>
            <a:xfrm>
              <a:off x="6021390" y="2171698"/>
              <a:ext cx="482599" cy="39793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rgbClr val="FEFFFF"/>
                  </a:solidFill>
                  <a:sym typeface="Arial" panose="020B0604020202020204" pitchFamily="34" charset="0"/>
                </a:rPr>
                <a:t>C</a:t>
              </a:r>
              <a:endParaRPr lang="zh-CN" altLang="en-US" dirty="0">
                <a:solidFill>
                  <a:srgbClr val="FE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1" name="矩形 70"/>
            <p:cNvSpPr/>
            <p:nvPr>
              <p:custDataLst>
                <p:tags r:id="rId14"/>
              </p:custDataLst>
            </p:nvPr>
          </p:nvSpPr>
          <p:spPr>
            <a:xfrm>
              <a:off x="2643187" y="2057399"/>
              <a:ext cx="59266" cy="626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72" name="矩形 71"/>
            <p:cNvSpPr/>
            <p:nvPr>
              <p:custDataLst>
                <p:tags r:id="rId15"/>
              </p:custDataLst>
            </p:nvPr>
          </p:nvSpPr>
          <p:spPr>
            <a:xfrm>
              <a:off x="5835121" y="2057399"/>
              <a:ext cx="186267" cy="626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</p:grpSp>
      <p:sp>
        <p:nvSpPr>
          <p:cNvPr id="85" name="文本框 84"/>
          <p:cNvSpPr txBox="1"/>
          <p:nvPr>
            <p:custDataLst>
              <p:tags r:id="rId16"/>
            </p:custDataLst>
          </p:nvPr>
        </p:nvSpPr>
        <p:spPr>
          <a:xfrm>
            <a:off x="4505066" y="604411"/>
            <a:ext cx="3772429" cy="57785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0070C0"/>
                </a:solidFill>
                <a:sym typeface="Arial" panose="020B0604020202020204" pitchFamily="34" charset="0"/>
              </a:rPr>
              <a:t>目录：</a:t>
            </a:r>
            <a:endParaRPr lang="zh-CN" altLang="en-US" sz="3600" dirty="0">
              <a:solidFill>
                <a:srgbClr val="0070C0"/>
              </a:solidFill>
              <a:sym typeface="Arial" panose="020B0604020202020204" pitchFamily="34" charset="0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7350" y="90170"/>
            <a:ext cx="9285605" cy="667702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 rot="20820000">
            <a:off x="1314450" y="2467610"/>
            <a:ext cx="1176020" cy="57721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540000" y="2342515"/>
            <a:ext cx="1904365" cy="39497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0" y="-13335"/>
            <a:ext cx="5910580" cy="672719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954395" y="1615440"/>
            <a:ext cx="1199515" cy="4375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左箭头 5"/>
          <p:cNvSpPr/>
          <p:nvPr/>
        </p:nvSpPr>
        <p:spPr>
          <a:xfrm rot="1920000">
            <a:off x="7215505" y="1976755"/>
            <a:ext cx="1482725" cy="65976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10055" y="38735"/>
            <a:ext cx="9093200" cy="6779895"/>
          </a:xfrm>
          <a:prstGeom prst="rect">
            <a:avLst/>
          </a:prstGeom>
        </p:spPr>
      </p:pic>
      <p:sp>
        <p:nvSpPr>
          <p:cNvPr id="219" name=" 219"/>
          <p:cNvSpPr/>
          <p:nvPr/>
        </p:nvSpPr>
        <p:spPr>
          <a:xfrm>
            <a:off x="8338820" y="690880"/>
            <a:ext cx="310515" cy="9906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5"/>
          <p:cNvSpPr/>
          <p:nvPr/>
        </p:nvSpPr>
        <p:spPr>
          <a:xfrm>
            <a:off x="4867910" y="1735455"/>
            <a:ext cx="394335" cy="15494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3100" y="303530"/>
            <a:ext cx="10954385" cy="526415"/>
          </a:xfrm>
        </p:spPr>
        <p:txBody>
          <a:bodyPr>
            <a:normAutofit fontScale="90000"/>
          </a:bodyPr>
          <a:p>
            <a:r>
              <a:rPr lang="en-US" altLang="zh-CN">
                <a:solidFill>
                  <a:srgbClr val="0070C0"/>
                </a:solidFill>
                <a:sym typeface="+mn-ea"/>
              </a:rPr>
              <a:t>1</a:t>
            </a:r>
            <a:r>
              <a:rPr>
                <a:solidFill>
                  <a:srgbClr val="0070C0"/>
                </a:solidFill>
                <a:sym typeface="+mn-ea"/>
              </a:rPr>
              <a:t>、毕业确认申请</a:t>
            </a:r>
            <a:br>
              <a:rPr>
                <a:solidFill>
                  <a:srgbClr val="0070C0"/>
                </a:solidFill>
              </a:rPr>
            </a:br>
            <a:endParaRPr lang="zh-CN" altLang="en-US"/>
          </a:p>
        </p:txBody>
      </p:sp>
      <p:pic>
        <p:nvPicPr>
          <p:cNvPr id="4" name="内容占位符 3" descr="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82470" y="574040"/>
            <a:ext cx="8688705" cy="6286500"/>
          </a:xfrm>
          <a:prstGeom prst="rect">
            <a:avLst/>
          </a:prstGeom>
        </p:spPr>
      </p:pic>
      <p:sp>
        <p:nvSpPr>
          <p:cNvPr id="219" name=" 219"/>
          <p:cNvSpPr/>
          <p:nvPr/>
        </p:nvSpPr>
        <p:spPr>
          <a:xfrm>
            <a:off x="4726940" y="3045460"/>
            <a:ext cx="366395" cy="12763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5"/>
          <p:cNvSpPr/>
          <p:nvPr/>
        </p:nvSpPr>
        <p:spPr>
          <a:xfrm>
            <a:off x="7435850" y="3045460"/>
            <a:ext cx="917575" cy="1270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6"/>
          <p:cNvSpPr/>
          <p:nvPr/>
        </p:nvSpPr>
        <p:spPr>
          <a:xfrm>
            <a:off x="7435850" y="3244215"/>
            <a:ext cx="635000" cy="15430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7"/>
          <p:cNvSpPr/>
          <p:nvPr/>
        </p:nvSpPr>
        <p:spPr>
          <a:xfrm>
            <a:off x="7435850" y="3801110"/>
            <a:ext cx="705485" cy="11239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8"/>
          <p:cNvSpPr/>
          <p:nvPr/>
        </p:nvSpPr>
        <p:spPr>
          <a:xfrm>
            <a:off x="5847080" y="4350385"/>
            <a:ext cx="607060" cy="14160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9"/>
          <p:cNvSpPr/>
          <p:nvPr/>
        </p:nvSpPr>
        <p:spPr>
          <a:xfrm>
            <a:off x="7435850" y="4577715"/>
            <a:ext cx="2286000" cy="16954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 10"/>
          <p:cNvSpPr/>
          <p:nvPr/>
        </p:nvSpPr>
        <p:spPr>
          <a:xfrm>
            <a:off x="4712335" y="5182870"/>
            <a:ext cx="381000" cy="13144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 11"/>
          <p:cNvSpPr/>
          <p:nvPr/>
        </p:nvSpPr>
        <p:spPr>
          <a:xfrm>
            <a:off x="5847080" y="5182870"/>
            <a:ext cx="776605" cy="1270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 12"/>
          <p:cNvSpPr/>
          <p:nvPr/>
        </p:nvSpPr>
        <p:spPr>
          <a:xfrm>
            <a:off x="4726940" y="5438140"/>
            <a:ext cx="2342515" cy="16764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 flipV="1">
            <a:off x="2595880" y="2708910"/>
            <a:ext cx="1439545" cy="33655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82365" y="6109970"/>
            <a:ext cx="959485" cy="352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肘形连接符 14"/>
          <p:cNvCxnSpPr/>
          <p:nvPr/>
        </p:nvCxnSpPr>
        <p:spPr>
          <a:xfrm rot="5400000" flipV="1">
            <a:off x="2283460" y="4314825"/>
            <a:ext cx="2992755" cy="45466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 16"/>
          <p:cNvSpPr/>
          <p:nvPr/>
        </p:nvSpPr>
        <p:spPr>
          <a:xfrm>
            <a:off x="8141335" y="929005"/>
            <a:ext cx="466090" cy="20256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3100" y="90805"/>
            <a:ext cx="10954385" cy="919480"/>
          </a:xfrm>
        </p:spPr>
        <p:txBody>
          <a:bodyPr/>
          <a:p>
            <a:r>
              <a:rPr lang="en-US" altLang="zh-CN">
                <a:solidFill>
                  <a:srgbClr val="0070C0"/>
                </a:solidFill>
                <a:sym typeface="+mn-ea"/>
              </a:rPr>
              <a:t>2</a:t>
            </a:r>
            <a:r>
              <a:rPr>
                <a:solidFill>
                  <a:srgbClr val="0070C0"/>
                </a:solidFill>
                <a:sym typeface="+mn-ea"/>
              </a:rPr>
              <a:t>、提前还款申请</a:t>
            </a:r>
            <a:endParaRPr lang="zh-CN" altLang="en-US"/>
          </a:p>
        </p:txBody>
      </p:sp>
      <p:pic>
        <p:nvPicPr>
          <p:cNvPr id="4" name="内容占位符 3" descr="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2910" y="797560"/>
            <a:ext cx="9542145" cy="6071235"/>
          </a:xfrm>
          <a:prstGeom prst="rect">
            <a:avLst/>
          </a:prstGeom>
        </p:spPr>
      </p:pic>
      <p:sp>
        <p:nvSpPr>
          <p:cNvPr id="219" name=" 219"/>
          <p:cNvSpPr/>
          <p:nvPr/>
        </p:nvSpPr>
        <p:spPr>
          <a:xfrm>
            <a:off x="7809230" y="1010285"/>
            <a:ext cx="417195" cy="13525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2356485" y="2395220"/>
            <a:ext cx="1229360" cy="28257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382645" y="5982335"/>
            <a:ext cx="902335" cy="3270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肘形连接符 6"/>
          <p:cNvCxnSpPr/>
          <p:nvPr/>
        </p:nvCxnSpPr>
        <p:spPr>
          <a:xfrm rot="5400000" flipV="1">
            <a:off x="1865630" y="4104005"/>
            <a:ext cx="3259455" cy="495935"/>
          </a:xfrm>
          <a:prstGeom prst="bentConnector3">
            <a:avLst>
              <a:gd name="adj1" fmla="val 5001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99945" y="34925"/>
            <a:ext cx="8305800" cy="6784340"/>
          </a:xfrm>
          <a:prstGeom prst="rect">
            <a:avLst/>
          </a:prstGeom>
        </p:spPr>
      </p:pic>
      <p:sp>
        <p:nvSpPr>
          <p:cNvPr id="219" name=" 219"/>
          <p:cNvSpPr/>
          <p:nvPr/>
        </p:nvSpPr>
        <p:spPr>
          <a:xfrm>
            <a:off x="8141970" y="529590"/>
            <a:ext cx="271145" cy="7556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2277110" y="2187575"/>
            <a:ext cx="1330960" cy="304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634865" y="2018665"/>
            <a:ext cx="2493010" cy="6769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 descr="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94840" y="73025"/>
            <a:ext cx="8670925" cy="670242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003675" y="1635125"/>
            <a:ext cx="2029460" cy="37147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51014105112"/>
  <p:tag name="MH_LIBRARY" val="CONTENTS"/>
  <p:tag name="MH_TYPE" val="TITLE"/>
  <p:tag name="ID" val="553526"/>
  <p:tag name="MH_ORDER" val="NUMBER"/>
</p:tagLst>
</file>

<file path=ppt/tags/tag10.xml><?xml version="1.0" encoding="utf-8"?>
<p:tagLst xmlns:p="http://schemas.openxmlformats.org/presentationml/2006/main">
  <p:tag name="MH" val="20151014105112"/>
  <p:tag name="MH_LIBRARY" val="CONTENTS"/>
  <p:tag name="MH_TYPE" val="OTHERS"/>
  <p:tag name="ID" val="553526"/>
  <p:tag name="MH_ORDER" val="NUMBER"/>
</p:tagLst>
</file>

<file path=ppt/tags/tag11.xml><?xml version="1.0" encoding="utf-8"?>
<p:tagLst xmlns:p="http://schemas.openxmlformats.org/presentationml/2006/main">
  <p:tag name="MH" val="20151014112747"/>
  <p:tag name="MH_LIBRARY" val="GRAPHIC"/>
  <p:tag name="MH_ORDER" val="Straight Connector 32"/>
</p:tagLst>
</file>

<file path=ppt/tags/tag12.xml><?xml version="1.0" encoding="utf-8"?>
<p:tagLst xmlns:p="http://schemas.openxmlformats.org/presentationml/2006/main">
  <p:tag name="MH" val="20151014112747"/>
  <p:tag name="MH_LIBRARY" val="GRAPHIC"/>
  <p:tag name="MH_ORDER" val="Straight Connector 33"/>
</p:tagLst>
</file>

<file path=ppt/tags/tag13.xml><?xml version="1.0" encoding="utf-8"?>
<p:tagLst xmlns:p="http://schemas.openxmlformats.org/presentationml/2006/main">
  <p:tag name="MH" val="20151014112747"/>
  <p:tag name="MH_LIBRARY" val="GRAPHIC"/>
  <p:tag name="MH_ORDER" val="Straight Connector 36"/>
</p:tagLst>
</file>

<file path=ppt/tags/tag14.xml><?xml version="1.0" encoding="utf-8"?>
<p:tagLst xmlns:p="http://schemas.openxmlformats.org/presentationml/2006/main">
  <p:tag name="MH" val="20151014112747"/>
  <p:tag name="MH_LIBRARY" val="GRAPHIC"/>
  <p:tag name="MH_ORDER" val="Straight Connector 37"/>
</p:tagLst>
</file>

<file path=ppt/tags/tag15.xml><?xml version="1.0" encoding="utf-8"?>
<p:tagLst xmlns:p="http://schemas.openxmlformats.org/presentationml/2006/main">
  <p:tag name="MH" val="20151014112747"/>
  <p:tag name="MH_LIBRARY" val="GRAPHIC"/>
  <p:tag name="MH_ORDER" val="Straight Connector 38"/>
</p:tagLst>
</file>

<file path=ppt/tags/tag16.xml><?xml version="1.0" encoding="utf-8"?>
<p:tagLst xmlns:p="http://schemas.openxmlformats.org/presentationml/2006/main">
  <p:tag name="MH" val="20151014112747"/>
  <p:tag name="MH_LIBRARY" val="GRAPHIC"/>
  <p:tag name="MH_ORDER" val="Straight Connector 38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35"/>
  <p:tag name="KSO_WM_UNIT_TYPE" val="a"/>
  <p:tag name="KSO_WM_UNIT_INDEX" val="1"/>
  <p:tag name="KSO_WM_UNIT_ID" val="custom160135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.xml><?xml version="1.0" encoding="utf-8"?>
<p:tagLst xmlns:p="http://schemas.openxmlformats.org/presentationml/2006/main">
  <p:tag name="KSO_WM_TEMPLATE_THUMBS_INDEX" val="1、4、5、9、12、15、23、25、26、27"/>
  <p:tag name="KSO_WM_SLIDE_ID" val="custom160135_1"/>
  <p:tag name="KSO_WM_SLIDE_INDEX" val="1"/>
  <p:tag name="KSO_WM_SLIDE_LAYOUT" val="a_b"/>
  <p:tag name="KSO_WM_SLIDE_LAYOUT_CNT" val="1_1"/>
  <p:tag name="KSO_WM_SLIDE_TYPE" val="title"/>
  <p:tag name="KSO_WM_BEAUTIFY_FLAG" val="#wm#"/>
  <p:tag name="KSO_WM_SLIDE_ITEM_CNT" val="2"/>
  <p:tag name="KSO_WM_TEMPLATE_CATEGORY" val="custom"/>
  <p:tag name="KSO_WM_TEMPLATE_INDEX" val="160135"/>
  <p:tag name="KSO_WM_TAG_VERSION" val="1.0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581_4*i*0"/>
  <p:tag name="KSO_WM_TEMPLATE_CATEGORY" val="diagram"/>
  <p:tag name="KSO_WM_TEMPLATE_INDEX" val="160581"/>
  <p:tag name="KSO_WM_UNIT_INDEX" val="0"/>
</p:tagLst>
</file>

<file path=ppt/tags/tag2.xml><?xml version="1.0" encoding="utf-8"?>
<p:tagLst xmlns:p="http://schemas.openxmlformats.org/presentationml/2006/main">
  <p:tag name="MH" val="20151014105112"/>
  <p:tag name="MH_LIBRARY" val="CONTENTS"/>
  <p:tag name="MH_TYPE" val="OTHERS"/>
  <p:tag name="ID" val="553526"/>
  <p:tag name="MH_ORDER" val="NUMBER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81"/>
  <p:tag name="KSO_WM_UNIT_TYPE" val="m_h_f"/>
  <p:tag name="KSO_WM_UNIT_INDEX" val="1_1_1"/>
  <p:tag name="KSO_WM_UNIT_ID" val="diagram160581_4*m_h_f*1_1_1"/>
  <p:tag name="KSO_WM_UNIT_CLEAR" val="1"/>
  <p:tag name="KSO_WM_UNIT_LAYERLEVEL" val="1_1_1"/>
  <p:tag name="KSO_WM_UNIT_VALUE" val="24"/>
  <p:tag name="KSO_WM_UNIT_HIGHLIGHT" val="0"/>
  <p:tag name="KSO_WM_UNIT_COMPATIBLE" val="0"/>
  <p:tag name="KSO_WM_DIAGRAM_GROUP_CODE" val="m1-1"/>
  <p:tag name="KSO_WM_UNIT_PRESET_TEXT" val="LOREM IPSUM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81"/>
  <p:tag name="KSO_WM_UNIT_TYPE" val="m_i"/>
  <p:tag name="KSO_WM_UNIT_INDEX" val="1_1"/>
  <p:tag name="KSO_WM_UNIT_ID" val="diagram160581_4*m_i*1_1"/>
  <p:tag name="KSO_WM_UNIT_CLEAR" val="1"/>
  <p:tag name="KSO_WM_UNIT_LAYERLEVEL" val="1_1"/>
  <p:tag name="KSO_WM_DIAGRAM_GROUP_CODE" val="m1-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81"/>
  <p:tag name="KSO_WM_UNIT_TYPE" val="m_i"/>
  <p:tag name="KSO_WM_UNIT_INDEX" val="1_2"/>
  <p:tag name="KSO_WM_UNIT_ID" val="diagram160581_4*m_i*1_2"/>
  <p:tag name="KSO_WM_UNIT_CLEAR" val="1"/>
  <p:tag name="KSO_WM_UNIT_LAYERLEVEL" val="1_1"/>
  <p:tag name="KSO_WM_DIAGRAM_GROUP_CODE" val="m1-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81"/>
  <p:tag name="KSO_WM_UNIT_TYPE" val="m_i"/>
  <p:tag name="KSO_WM_UNIT_INDEX" val="1_3"/>
  <p:tag name="KSO_WM_UNIT_ID" val="diagram160581_4*m_i*1_3"/>
  <p:tag name="KSO_WM_UNIT_CLEAR" val="1"/>
  <p:tag name="KSO_WM_UNIT_LAYERLEVEL" val="1_1"/>
  <p:tag name="KSO_WM_DIAGRAM_GROUP_CODE" val="m1-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581_4*i*9"/>
  <p:tag name="KSO_WM_TEMPLATE_CATEGORY" val="diagram"/>
  <p:tag name="KSO_WM_TEMPLATE_INDEX" val="160581"/>
  <p:tag name="KSO_WM_UNIT_INDEX" val="9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81"/>
  <p:tag name="KSO_WM_UNIT_TYPE" val="m_i"/>
  <p:tag name="KSO_WM_UNIT_INDEX" val="1_4"/>
  <p:tag name="KSO_WM_UNIT_ID" val="diagram160581_4*m_i*1_4"/>
  <p:tag name="KSO_WM_UNIT_CLEAR" val="1"/>
  <p:tag name="KSO_WM_UNIT_LAYERLEVEL" val="1_1"/>
  <p:tag name="KSO_WM_DIAGRAM_GROUP_CODE" val="m1-1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81"/>
  <p:tag name="KSO_WM_UNIT_TYPE" val="m_h_f"/>
  <p:tag name="KSO_WM_UNIT_INDEX" val="1_2_1"/>
  <p:tag name="KSO_WM_UNIT_ID" val="diagram160581_4*m_h_f*1_2_1"/>
  <p:tag name="KSO_WM_UNIT_CLEAR" val="1"/>
  <p:tag name="KSO_WM_UNIT_LAYERLEVEL" val="1_1_1"/>
  <p:tag name="KSO_WM_UNIT_VALUE" val="22"/>
  <p:tag name="KSO_WM_UNIT_HIGHLIGHT" val="0"/>
  <p:tag name="KSO_WM_UNIT_COMPATIBLE" val="0"/>
  <p:tag name="KSO_WM_DIAGRAM_GROUP_CODE" val="m1-1"/>
  <p:tag name="KSO_WM_UNIT_PRESET_TEXT" val="LOREM IPSUM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81"/>
  <p:tag name="KSO_WM_UNIT_TYPE" val="m_i"/>
  <p:tag name="KSO_WM_UNIT_INDEX" val="1_5"/>
  <p:tag name="KSO_WM_UNIT_ID" val="diagram160581_4*m_i*1_5"/>
  <p:tag name="KSO_WM_UNIT_CLEAR" val="1"/>
  <p:tag name="KSO_WM_UNIT_LAYERLEVEL" val="1_1"/>
  <p:tag name="KSO_WM_DIAGRAM_GROUP_CODE" val="m1-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81"/>
  <p:tag name="KSO_WM_UNIT_TYPE" val="m_i"/>
  <p:tag name="KSO_WM_UNIT_INDEX" val="1_6"/>
  <p:tag name="KSO_WM_UNIT_ID" val="diagram160581_4*m_i*1_6"/>
  <p:tag name="KSO_WM_UNIT_CLEAR" val="1"/>
  <p:tag name="KSO_WM_UNIT_LAYERLEVEL" val="1_1"/>
  <p:tag name="KSO_WM_DIAGRAM_GROUP_CODE" val="m1-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581_4*i*18"/>
  <p:tag name="KSO_WM_TEMPLATE_CATEGORY" val="diagram"/>
  <p:tag name="KSO_WM_TEMPLATE_INDEX" val="160581"/>
  <p:tag name="KSO_WM_UNIT_INDEX" val="18"/>
</p:tagLst>
</file>

<file path=ppt/tags/tag3.xml><?xml version="1.0" encoding="utf-8"?>
<p:tagLst xmlns:p="http://schemas.openxmlformats.org/presentationml/2006/main">
  <p:tag name="MH" val="20151014112747"/>
  <p:tag name="MH_LIBRARY" val="GRAPHIC"/>
  <p:tag name="MH_ORDER" val="Straight Connector 32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81"/>
  <p:tag name="KSO_WM_UNIT_TYPE" val="m_h_f"/>
  <p:tag name="KSO_WM_UNIT_INDEX" val="1_3_1"/>
  <p:tag name="KSO_WM_UNIT_ID" val="diagram160581_4*m_h_f*1_3_1"/>
  <p:tag name="KSO_WM_UNIT_CLEAR" val="1"/>
  <p:tag name="KSO_WM_UNIT_LAYERLEVEL" val="1_1_1"/>
  <p:tag name="KSO_WM_UNIT_VALUE" val="24"/>
  <p:tag name="KSO_WM_UNIT_HIGHLIGHT" val="0"/>
  <p:tag name="KSO_WM_UNIT_COMPATIBLE" val="0"/>
  <p:tag name="KSO_WM_DIAGRAM_GROUP_CODE" val="m1-1"/>
  <p:tag name="KSO_WM_UNIT_PRESET_TEXT" val="LOREM IPSUM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81"/>
  <p:tag name="KSO_WM_UNIT_TYPE" val="m_i"/>
  <p:tag name="KSO_WM_UNIT_INDEX" val="1_7"/>
  <p:tag name="KSO_WM_UNIT_ID" val="diagram160581_4*m_i*1_7"/>
  <p:tag name="KSO_WM_UNIT_CLEAR" val="1"/>
  <p:tag name="KSO_WM_UNIT_LAYERLEVEL" val="1_1"/>
  <p:tag name="KSO_WM_DIAGRAM_GROUP_CODE" val="m1-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81"/>
  <p:tag name="KSO_WM_UNIT_TYPE" val="m_i"/>
  <p:tag name="KSO_WM_UNIT_INDEX" val="1_8"/>
  <p:tag name="KSO_WM_UNIT_ID" val="diagram160581_4*m_i*1_8"/>
  <p:tag name="KSO_WM_UNIT_CLEAR" val="1"/>
  <p:tag name="KSO_WM_UNIT_LAYERLEVEL" val="1_1"/>
  <p:tag name="KSO_WM_DIAGRAM_GROUP_CODE" val="m1-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81"/>
  <p:tag name="KSO_WM_UNIT_TYPE" val="m_i"/>
  <p:tag name="KSO_WM_UNIT_INDEX" val="1_9"/>
  <p:tag name="KSO_WM_UNIT_ID" val="diagram160581_4*m_i*1_9"/>
  <p:tag name="KSO_WM_UNIT_CLEAR" val="1"/>
  <p:tag name="KSO_WM_UNIT_LAYERLEVEL" val="1_1"/>
  <p:tag name="KSO_WM_DIAGRAM_GROUP_CODE" val="m1-1"/>
</p:tagLst>
</file>

<file path=ppt/tags/tag34.xml><?xml version="1.0" encoding="utf-8"?>
<p:tagLst xmlns:p="http://schemas.openxmlformats.org/presentationml/2006/main">
  <p:tag name="KSO_WM_UNIT_ISCONTENTSTITLE" val="1"/>
  <p:tag name="KSO_WM_TAG_VERSION" val="1.0"/>
  <p:tag name="KSO_WM_BEAUTIFY_FLAG" val="#wm#"/>
  <p:tag name="KSO_WM_TEMPLATE_CATEGORY" val="diagram"/>
  <p:tag name="KSO_WM_TEMPLATE_INDEX" val="160581"/>
  <p:tag name="KSO_WM_UNIT_TYPE" val="g"/>
  <p:tag name="KSO_WM_UNIT_INDEX" val="1"/>
  <p:tag name="KSO_WM_UNIT_ID" val="diagram160581_4*g*1"/>
  <p:tag name="KSO_WM_UNIT_CLEAR" val="1"/>
  <p:tag name="KSO_WM_UNIT_LAYERLEVEL" val="1"/>
  <p:tag name="KSO_WM_UNIT_VALUE" val="12"/>
  <p:tag name="KSO_WM_UNIT_HIGHLIGHT" val="0"/>
  <p:tag name="KSO_WM_UNIT_COMPATIBLE" val="1"/>
  <p:tag name="KSO_WM_UNIT_PRESET_TEXT_INDEX" val="3"/>
  <p:tag name="KSO_WM_UNIT_RELATE_UNITID" val="diagram160581_4*m*1"/>
  <p:tag name="KSO_WM_UNIT_PRESET_TEXT_LEN" val="17"/>
</p:tagLst>
</file>

<file path=ppt/tags/tag35.xml><?xml version="1.0" encoding="utf-8"?>
<p:tagLst xmlns:p="http://schemas.openxmlformats.org/presentationml/2006/main">
  <p:tag name="KSO_WM_SLIDE_ID" val="diagram160581_4"/>
  <p:tag name="KSO_WM_SLIDE_INDEX" val="4"/>
  <p:tag name="KSO_WM_SLIDE_ITEM_CNT" val="4"/>
  <p:tag name="KSO_WM_SLIDE_LAYOUT" val="m_g"/>
  <p:tag name="KSO_WM_SLIDE_LAYOUT_CNT" val="1_1"/>
  <p:tag name="KSO_WM_SLIDE_TYPE" val="contents"/>
  <p:tag name="KSO_WM_BEAUTIFY_FLAG" val="#wm#"/>
  <p:tag name="KSO_WM_TEMPLATE_CATEGORY" val="diagram"/>
  <p:tag name="KSO_WM_TEMPLATE_INDEX" val="160581"/>
  <p:tag name="KSO_WM_DIAGRAM_GROUP_CODE" val="m1-1"/>
  <p:tag name="KSO_WM_TAG_VERSION" val="1.0"/>
</p:tagLst>
</file>

<file path=ppt/tags/tag36.xml><?xml version="1.0" encoding="utf-8"?>
<p:tagLst xmlns:p="http://schemas.openxmlformats.org/presentationml/2006/main">
  <p:tag name="KSO_WPP_MARK_KEY" val="d0cc64a2-43b3-4c26-8a52-e2336764ca22"/>
  <p:tag name="COMMONDATA" val="eyJoZGlkIjoiOTliNWZiNGUzZjU3NDAyY2JiZmZkZjRhZWJjZTA4YzMifQ=="/>
</p:tagLst>
</file>

<file path=ppt/tags/tag4.xml><?xml version="1.0" encoding="utf-8"?>
<p:tagLst xmlns:p="http://schemas.openxmlformats.org/presentationml/2006/main">
  <p:tag name="MH" val="20151014112747"/>
  <p:tag name="MH_LIBRARY" val="GRAPHIC"/>
  <p:tag name="MH_ORDER" val="Straight Connector 33"/>
</p:tagLst>
</file>

<file path=ppt/tags/tag5.xml><?xml version="1.0" encoding="utf-8"?>
<p:tagLst xmlns:p="http://schemas.openxmlformats.org/presentationml/2006/main">
  <p:tag name="MH" val="20151014112747"/>
  <p:tag name="MH_LIBRARY" val="GRAPHIC"/>
  <p:tag name="MH_ORDER" val="Straight Connector 36"/>
</p:tagLst>
</file>

<file path=ppt/tags/tag6.xml><?xml version="1.0" encoding="utf-8"?>
<p:tagLst xmlns:p="http://schemas.openxmlformats.org/presentationml/2006/main">
  <p:tag name="MH" val="20151014112747"/>
  <p:tag name="MH_LIBRARY" val="GRAPHIC"/>
  <p:tag name="MH_ORDER" val="Straight Connector 37"/>
</p:tagLst>
</file>

<file path=ppt/tags/tag7.xml><?xml version="1.0" encoding="utf-8"?>
<p:tagLst xmlns:p="http://schemas.openxmlformats.org/presentationml/2006/main">
  <p:tag name="MH" val="20151014112747"/>
  <p:tag name="MH_LIBRARY" val="GRAPHIC"/>
  <p:tag name="MH_ORDER" val="Straight Connector 38"/>
</p:tagLst>
</file>

<file path=ppt/tags/tag8.xml><?xml version="1.0" encoding="utf-8"?>
<p:tagLst xmlns:p="http://schemas.openxmlformats.org/presentationml/2006/main">
  <p:tag name="MH" val="20151014112747"/>
  <p:tag name="MH_LIBRARY" val="GRAPHIC"/>
  <p:tag name="MH_ORDER" val="Straight Connector 38"/>
</p:tagLst>
</file>

<file path=ppt/tags/tag9.xml><?xml version="1.0" encoding="utf-8"?>
<p:tagLst xmlns:p="http://schemas.openxmlformats.org/presentationml/2006/main">
  <p:tag name="MH" val="20151014105112"/>
  <p:tag name="MH_LIBRARY" val="CONTENTS"/>
  <p:tag name="MH_TYPE" val="TITLE"/>
  <p:tag name="ID" val="553526"/>
  <p:tag name="MH_ORDER" val="NUMBER"/>
</p:tagLst>
</file>

<file path=ppt/theme/theme1.xml><?xml version="1.0" encoding="utf-8"?>
<a:theme xmlns:a="http://schemas.openxmlformats.org/drawingml/2006/main" name="1_A000120140530A99PPBG">
  <a:themeElements>
    <a:clrScheme name="KSO_BLUE9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046FB6"/>
      </a:accent1>
      <a:accent2>
        <a:srgbClr val="22B1DE"/>
      </a:accent2>
      <a:accent3>
        <a:srgbClr val="7B93D7"/>
      </a:accent3>
      <a:accent4>
        <a:srgbClr val="5D76BA"/>
      </a:accent4>
      <a:accent5>
        <a:srgbClr val="3DBFD1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000120140530A99PPBG">
  <a:themeElements>
    <a:clrScheme name="KSO_BLUE9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046FB6"/>
      </a:accent1>
      <a:accent2>
        <a:srgbClr val="22B1DE"/>
      </a:accent2>
      <a:accent3>
        <a:srgbClr val="7B93D7"/>
      </a:accent3>
      <a:accent4>
        <a:srgbClr val="5D76BA"/>
      </a:accent4>
      <a:accent5>
        <a:srgbClr val="3DBFD1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WPS 演示</Application>
  <PresentationFormat>宽屏</PresentationFormat>
  <Paragraphs>47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Wingdings 2</vt:lpstr>
      <vt:lpstr>黑体</vt:lpstr>
      <vt:lpstr>Arial Unicode MS</vt:lpstr>
      <vt:lpstr>Calibri</vt:lpstr>
      <vt:lpstr>1_A000120140530A99PPBG</vt:lpstr>
      <vt:lpstr>2_A000120140530A99PPBG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1、毕业确认申请 </vt:lpstr>
      <vt:lpstr>2、提前还款申请</vt:lpstr>
      <vt:lpstr>PowerPoint 演示文稿</vt:lpstr>
      <vt:lpstr>PowerPoint 演示文稿</vt:lpstr>
      <vt:lpstr>PowerPoint 演示文稿</vt:lpstr>
      <vt:lpstr>3、支付宝还款流程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张富杰</cp:lastModifiedBy>
  <cp:revision>9</cp:revision>
  <dcterms:created xsi:type="dcterms:W3CDTF">2015-05-05T08:02:00Z</dcterms:created>
  <dcterms:modified xsi:type="dcterms:W3CDTF">2023-05-24T05:52:42Z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5CDE0F8FC09C4F13A9293A72E1E5AE25_12</vt:lpwstr>
  </property>
</Properties>
</file>